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Sora Light" panose="020B0604020202020204" charset="0"/>
      <p:regular r:id="rId9"/>
    </p:embeddedFont>
    <p:embeddedFont>
      <p:font typeface="Sora Semi Bold" panose="020B0604020202020204" charset="0"/>
      <p:regular r:id="rId10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63" autoAdjust="0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12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3:55:06.6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18063,'12920'721'0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19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287197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96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ArrayList</a:t>
            </a:r>
            <a:endParaRPr lang="en-US" sz="9600" dirty="0"/>
          </a:p>
        </p:txBody>
      </p:sp>
      <p:sp>
        <p:nvSpPr>
          <p:cNvPr id="4" name="Text 1"/>
          <p:cNvSpPr/>
          <p:nvPr/>
        </p:nvSpPr>
        <p:spPr>
          <a:xfrm>
            <a:off x="6244709" y="459569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783" y="933807"/>
            <a:ext cx="7656433" cy="1398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Dizi (Array): Verileri Düzenli Saklamanın Temeli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43783" y="2650569"/>
            <a:ext cx="3721894" cy="2405063"/>
          </a:xfrm>
          <a:prstGeom prst="roundRect">
            <a:avLst>
              <a:gd name="adj" fmla="val 371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963930" y="2870716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Sabit Boyut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3930" y="3347799"/>
            <a:ext cx="3281601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Bellekte ardışık bir blok olarak ayrılır.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3930" y="4155400"/>
            <a:ext cx="3281601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Boyutu başlangıçta belirlenir ve daha sonra değiştirilemez.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8204" y="2650569"/>
            <a:ext cx="3722013" cy="2405063"/>
          </a:xfrm>
          <a:prstGeom prst="roundRect">
            <a:avLst>
              <a:gd name="adj" fmla="val 371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4898350" y="2870716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Hızlı Erişim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98350" y="3347799"/>
            <a:ext cx="3281720" cy="1020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İndeks numarası ile elemanlara O(1) </a:t>
            </a:r>
            <a:r>
              <a:rPr lang="en-US" sz="165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zamanda</a:t>
            </a: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5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erişim</a:t>
            </a: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3783" y="5268158"/>
            <a:ext cx="7656433" cy="2027634"/>
          </a:xfrm>
          <a:prstGeom prst="roundRect">
            <a:avLst>
              <a:gd name="adj" fmla="val 440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2" name="Text 9"/>
          <p:cNvSpPr/>
          <p:nvPr/>
        </p:nvSpPr>
        <p:spPr>
          <a:xfrm>
            <a:off x="963930" y="5488305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Örnek Kullanım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963930" y="6076950"/>
            <a:ext cx="7216140" cy="998696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1"/>
          <p:cNvSpPr/>
          <p:nvPr/>
        </p:nvSpPr>
        <p:spPr>
          <a:xfrm>
            <a:off x="953333" y="6076950"/>
            <a:ext cx="7237333" cy="998696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1165860" y="6236256"/>
            <a:ext cx="6812280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int[] sayilar = {10, 20, 30};</a:t>
            </a:r>
            <a:endParaRPr lang="tr-TR" sz="1650" dirty="0">
              <a:solidFill>
                <a:srgbClr val="3B3535"/>
              </a:solidFill>
              <a:highlight>
                <a:srgbClr val="F2F2F2"/>
              </a:highlight>
              <a:latin typeface="Consolas Light" pitchFamily="34" charset="0"/>
              <a:ea typeface="Consolas Light" pitchFamily="34" charset="-122"/>
              <a:cs typeface="Consolas Light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int[] ogrenciNo = new int[5];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9071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ArrayList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9283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Dinamik Yapı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44709" y="360949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java.util paketinde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403193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Otomatik boyut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445436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Esnek ekleme/çıkarma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4709" y="5044797"/>
            <a:ext cx="7627382" cy="1294090"/>
          </a:xfrm>
          <a:prstGeom prst="roundRect">
            <a:avLst>
              <a:gd name="adj" fmla="val 7032"/>
            </a:avLst>
          </a:prstGeom>
          <a:solidFill>
            <a:srgbClr val="F7BBC1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284" y="5369719"/>
            <a:ext cx="270748" cy="216575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6948607" y="5315426"/>
            <a:ext cx="6706910" cy="671512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Shape 7"/>
          <p:cNvSpPr/>
          <p:nvPr/>
        </p:nvSpPr>
        <p:spPr>
          <a:xfrm>
            <a:off x="6937891" y="5315426"/>
            <a:ext cx="6728341" cy="671512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8"/>
          <p:cNvSpPr/>
          <p:nvPr/>
        </p:nvSpPr>
        <p:spPr>
          <a:xfrm>
            <a:off x="7154466" y="5477828"/>
            <a:ext cx="62951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err="1">
                <a:solidFill>
                  <a:srgbClr val="000000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ArrayList</a:t>
            </a:r>
            <a:r>
              <a:rPr lang="en-US" sz="1700" dirty="0">
                <a:solidFill>
                  <a:srgbClr val="000000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&lt;Integer&gt; </a:t>
            </a:r>
            <a:r>
              <a:rPr lang="en-US" sz="1700" dirty="0" err="1">
                <a:solidFill>
                  <a:srgbClr val="000000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sayilar</a:t>
            </a:r>
            <a:r>
              <a:rPr lang="en-US" sz="1700" dirty="0">
                <a:solidFill>
                  <a:srgbClr val="000000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new </a:t>
            </a:r>
            <a:r>
              <a:rPr lang="en-US" sz="1700" dirty="0" err="1">
                <a:solidFill>
                  <a:srgbClr val="000000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ArrayList</a:t>
            </a:r>
            <a:r>
              <a:rPr lang="en-US" sz="1700" dirty="0">
                <a:solidFill>
                  <a:srgbClr val="000000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&lt;&gt;();</a:t>
            </a:r>
            <a:endParaRPr lang="en-US" sz="17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267C60-27E9-0FD0-37FD-FF6E5F0CBBE3}"/>
                  </a:ext>
                </a:extLst>
              </p14:cNvPr>
              <p14:cNvContentPartPr/>
              <p14:nvPr/>
            </p14:nvContentPartPr>
            <p14:xfrm>
              <a:off x="259200" y="4614840"/>
              <a:ext cx="4651560" cy="259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267C60-27E9-0FD0-37FD-FF6E5F0CBB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200" y="4596840"/>
                <a:ext cx="4687200" cy="29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20572"/>
            <a:ext cx="66185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ArrayList'in Avantajları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75820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57073" y="28867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Dinamik Boyut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57073" y="3372922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Program çalışırken boyut otomatik değişir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152900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57073" y="42814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Kolay Yönetim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57073" y="4767620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add(), remove(), clear() hazır metotları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547598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57073" y="56761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Tip Güvenliği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57073" y="6162318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Generics ile tür kontrolü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2079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Array vs ArrayList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8" y="3558421"/>
            <a:ext cx="6340891" cy="2150269"/>
          </a:xfrm>
          <a:prstGeom prst="roundRect">
            <a:avLst>
              <a:gd name="adj" fmla="val 6804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6214229" y="3558421"/>
            <a:ext cx="121920" cy="2150269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6583204" y="38054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Boyut Farkı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83204" y="4291608"/>
            <a:ext cx="31197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Array: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Sabit boyut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583204" y="4768215"/>
            <a:ext cx="31197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ArrayList: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Dinamik boyut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505123" y="38054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05123" y="4291608"/>
            <a:ext cx="31199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505123" y="4768215"/>
            <a:ext cx="31199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63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7183" y="432792"/>
            <a:ext cx="4141589" cy="517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Temel İşlemler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37183" y="1186458"/>
            <a:ext cx="157282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37183" y="1431012"/>
            <a:ext cx="8042434" cy="2286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6037183" y="1555313"/>
            <a:ext cx="207073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Oluşturma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037183" y="1991082"/>
            <a:ext cx="8042434" cy="487799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5"/>
          <p:cNvSpPr/>
          <p:nvPr/>
        </p:nvSpPr>
        <p:spPr>
          <a:xfrm>
            <a:off x="6029325" y="1991082"/>
            <a:ext cx="8058150" cy="487799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6186607" y="2109073"/>
            <a:ext cx="7743587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 err="1">
                <a:solidFill>
                  <a:srgbClr val="3B3535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ArrayList</a:t>
            </a:r>
            <a:r>
              <a:rPr lang="en-US" sz="1200" dirty="0">
                <a:solidFill>
                  <a:srgbClr val="3B3535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&lt;Integer&gt; </a:t>
            </a:r>
            <a:r>
              <a:rPr lang="en-US" sz="1200" dirty="0" err="1">
                <a:solidFill>
                  <a:srgbClr val="3B3535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sayilar</a:t>
            </a:r>
            <a:r>
              <a:rPr lang="en-US" sz="1200" dirty="0">
                <a:solidFill>
                  <a:srgbClr val="3B3535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= new </a:t>
            </a:r>
            <a:r>
              <a:rPr lang="en-US" sz="1200" dirty="0" err="1">
                <a:solidFill>
                  <a:srgbClr val="3B3535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ArrayList</a:t>
            </a:r>
            <a:r>
              <a:rPr lang="en-US" sz="1200" dirty="0">
                <a:solidFill>
                  <a:srgbClr val="3B3535"/>
                </a:solidFill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&lt;&gt;();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037183" y="2754154"/>
            <a:ext cx="157282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037183" y="2998708"/>
            <a:ext cx="8042434" cy="2286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9"/>
          <p:cNvSpPr/>
          <p:nvPr/>
        </p:nvSpPr>
        <p:spPr>
          <a:xfrm>
            <a:off x="6037183" y="3123009"/>
            <a:ext cx="207073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Eleman Ekleme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037183" y="3558778"/>
            <a:ext cx="8042434" cy="739616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1"/>
          <p:cNvSpPr/>
          <p:nvPr/>
        </p:nvSpPr>
        <p:spPr>
          <a:xfrm>
            <a:off x="6029325" y="3558778"/>
            <a:ext cx="8058150" cy="739616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6186607" y="3676769"/>
            <a:ext cx="7743587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liste.add(10);</a:t>
            </a:r>
            <a:endParaRPr lang="tr-TR" sz="1200" dirty="0">
              <a:solidFill>
                <a:srgbClr val="3B3535"/>
              </a:solidFill>
              <a:highlight>
                <a:srgbClr val="F2F2F2"/>
              </a:highlight>
              <a:latin typeface="Consolas Light" pitchFamily="34" charset="0"/>
              <a:ea typeface="Consolas Light" pitchFamily="34" charset="-122"/>
              <a:cs typeface="Consolas Light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 err="1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liste.add</a:t>
            </a:r>
            <a:r>
              <a:rPr lang="en-US" sz="120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(0, 5);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037183" y="4573667"/>
            <a:ext cx="157282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037183" y="4818221"/>
            <a:ext cx="8042434" cy="2286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Text 15"/>
          <p:cNvSpPr/>
          <p:nvPr/>
        </p:nvSpPr>
        <p:spPr>
          <a:xfrm>
            <a:off x="6037183" y="4942523"/>
            <a:ext cx="207073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Erişim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037183" y="5378291"/>
            <a:ext cx="8042434" cy="487799"/>
          </a:xfrm>
          <a:prstGeom prst="roundRect">
            <a:avLst>
              <a:gd name="adj" fmla="val 1355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Shape 17"/>
          <p:cNvSpPr/>
          <p:nvPr/>
        </p:nvSpPr>
        <p:spPr>
          <a:xfrm>
            <a:off x="6029325" y="5378291"/>
            <a:ext cx="8058150" cy="487799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18"/>
          <p:cNvSpPr/>
          <p:nvPr/>
        </p:nvSpPr>
        <p:spPr>
          <a:xfrm>
            <a:off x="6186607" y="5496282"/>
            <a:ext cx="7743587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int deger = liste.get(0);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6037183" y="6141363"/>
            <a:ext cx="157282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6037183" y="6385917"/>
            <a:ext cx="8042434" cy="22860"/>
          </a:xfrm>
          <a:prstGeom prst="rect">
            <a:avLst/>
          </a:prstGeom>
          <a:solidFill>
            <a:srgbClr val="DA1B2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Text 21"/>
          <p:cNvSpPr/>
          <p:nvPr/>
        </p:nvSpPr>
        <p:spPr>
          <a:xfrm>
            <a:off x="6037183" y="6510218"/>
            <a:ext cx="207073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Silme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037183" y="6945987"/>
            <a:ext cx="8042434" cy="739616"/>
          </a:xfrm>
          <a:prstGeom prst="roundRect">
            <a:avLst>
              <a:gd name="adj" fmla="val 893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6" name="Shape 23"/>
          <p:cNvSpPr/>
          <p:nvPr/>
        </p:nvSpPr>
        <p:spPr>
          <a:xfrm>
            <a:off x="6029325" y="6945987"/>
            <a:ext cx="8058150" cy="739616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7" name="Text 24"/>
          <p:cNvSpPr/>
          <p:nvPr/>
        </p:nvSpPr>
        <p:spPr>
          <a:xfrm>
            <a:off x="6186607" y="7063978"/>
            <a:ext cx="7743587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highlight>
                  <a:srgbClr val="F2F2F2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liste.remove(0);liste.clear();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180</Words>
  <Application>Microsoft Office PowerPoint</Application>
  <PresentationFormat>Custom</PresentationFormat>
  <Paragraphs>47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Consolas Light</vt:lpstr>
      <vt:lpstr>Arial</vt:lpstr>
      <vt:lpstr>Sora Semi Bold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veritabancisi</cp:lastModifiedBy>
  <cp:revision>3</cp:revision>
  <dcterms:created xsi:type="dcterms:W3CDTF">2025-09-24T12:01:30Z</dcterms:created>
  <dcterms:modified xsi:type="dcterms:W3CDTF">2025-09-24T19:10:53Z</dcterms:modified>
</cp:coreProperties>
</file>